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D2FC"/>
    <a:srgbClr val="F907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49EC7A5-19D3-453B-B1FC-B9ABADDD6AAC}" type="datetimeFigureOut">
              <a:rPr kumimoji="1" lang="ja-JP" altLang="en-US" smtClean="0"/>
              <a:t>2025/8/6</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EF8F7F9-A388-40DB-8797-0FC241C66391}" type="slidenum">
              <a:rPr kumimoji="1" lang="ja-JP" altLang="en-US" smtClean="0"/>
              <a:t>‹#›</a:t>
            </a:fld>
            <a:endParaRPr kumimoji="1" lang="ja-JP" altLang="en-US"/>
          </a:p>
        </p:txBody>
      </p:sp>
    </p:spTree>
    <p:extLst>
      <p:ext uri="{BB962C8B-B14F-4D97-AF65-F5344CB8AC3E}">
        <p14:creationId xmlns:p14="http://schemas.microsoft.com/office/powerpoint/2010/main" val="34449420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DF580B-E196-3EC0-8397-944B9759DF4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C2729FB-DC66-0D02-3E90-ACFC65568E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D9E7ACE-FDF2-5791-D07A-FFA85667760F}"/>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AE873840-7F67-AB25-EF6B-DE612CEAA3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3D18B02-C1DF-6EE7-30E5-A1C044B53B16}"/>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2985465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81BD7F-2E56-45EF-BF29-BD9DB8ECF94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3438873-72A7-6707-BC5E-C4A3CFEB0AE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F5AFBC-B985-8979-B2B3-FCD7748150F3}"/>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FED31149-DBCF-E529-50ED-9A25E5F5F5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42671B-BFFE-96E4-AB11-D1E8C7D46B30}"/>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618557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2BC2874-FA14-211E-CB82-838B7F4CBE0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4BF3223-A8B7-A93B-402A-CEFA76F306E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2BE567D-06CE-BF82-6625-E8C5D1A41295}"/>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DDB5D3BE-D3CE-A941-AEAC-B4FCDE4C74A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B56D6F5-1598-F9E8-679A-EA2F90598D68}"/>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358042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561E67-B3A2-9916-3FF7-2530E91FF78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58BFA3-8BCE-7BEF-5FE6-19AF3FEC89B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B857E7-DD54-89A9-F1BE-A8B471896908}"/>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7F28FDB1-09B9-7DA5-B1B1-F2E433BF472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0F0FEC9-44E3-02D1-C81A-ABA6A790D8CA}"/>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11358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8439AC-0A67-DD73-3B94-84E93DF2226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DEA0D56-2918-9B8A-ACB0-B5A81DA26A0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143A48B-82BE-C0CA-6829-C81281ED4134}"/>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98D145B2-13AC-862D-7E39-CA0F316A11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B69504-F217-3183-8934-6EF584173CEB}"/>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46959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0C8287-3B19-E011-B44D-EBDE8655C38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42508F-0339-A85C-17F3-60AD9073D5D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CB579A1-C3E6-F436-1C58-AF917078BA1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F8DF3D9-8D6C-0315-0008-5EF60A670863}"/>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6B0D1CAA-9B34-7EEB-6787-A68B134F8C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C0AB3D4-C60D-A57D-B9C3-91898D88E724}"/>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2418021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FBB506-416B-D76A-8B0A-CD8E124A480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AAC143A-85BF-5792-9FC3-EFACEEDC7D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868B733-DE0E-A88D-7D2E-60AC0164D38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78F350F-BD5D-D12C-7FF4-2BD0456B74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E7774D0-C1CE-A90B-D147-313C812D86A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2689FBE-6B04-8E60-9E64-F67BEFC99015}"/>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8" name="フッター プレースホルダー 7">
            <a:extLst>
              <a:ext uri="{FF2B5EF4-FFF2-40B4-BE49-F238E27FC236}">
                <a16:creationId xmlns:a16="http://schemas.microsoft.com/office/drawing/2014/main" id="{6AB3171E-DABB-2385-1739-C3CFA00C0D9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31DEDD9-79DB-3BAD-776D-07B0DE42B9A4}"/>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287008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9A7546-BCF8-B332-96FA-CA1C0ED77BD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0906B8F-272D-EA34-5381-84B69451C1C4}"/>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4" name="フッター プレースホルダー 3">
            <a:extLst>
              <a:ext uri="{FF2B5EF4-FFF2-40B4-BE49-F238E27FC236}">
                <a16:creationId xmlns:a16="http://schemas.microsoft.com/office/drawing/2014/main" id="{43B41B6A-428F-F6FD-5BB0-1B575F4F9F9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B803FF0-66E4-E7A1-89FB-45A5A2076B8A}"/>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548885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AB656C4-3980-AA64-F25F-43C6990C76A4}"/>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3" name="フッター プレースホルダー 2">
            <a:extLst>
              <a:ext uri="{FF2B5EF4-FFF2-40B4-BE49-F238E27FC236}">
                <a16:creationId xmlns:a16="http://schemas.microsoft.com/office/drawing/2014/main" id="{B27ADA4F-3320-F584-F03B-A3A13BE2999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EA9CF5C-D440-4AF7-96BF-EF6E301454C2}"/>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306292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C21C3C-75BD-3F64-18A4-E44241C84E4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797892D-F875-5228-2C3B-7AC5BB917D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72C0B85-A4A1-F3FF-6EE4-556377A2B6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4C32F1A-F0C1-87D2-E532-446BCF5D37CB}"/>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0A4B8E25-B260-EE5C-0836-9C6CF3AA18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5AF10D-4C46-BCEE-B0BA-115FA237AA38}"/>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161429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5B3C8-CF87-2EF2-BB91-D08CF9EC51D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027106C-D1C3-409B-63E1-19C4D5C8C2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21E6FEF-0E35-FD1E-0430-B66723B07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92EFE8-9028-4939-DA27-30D33FD23C21}"/>
              </a:ext>
            </a:extLst>
          </p:cNvPr>
          <p:cNvSpPr>
            <a:spLocks noGrp="1"/>
          </p:cNvSpPr>
          <p:nvPr>
            <p:ph type="dt" sz="half" idx="10"/>
          </p:nvPr>
        </p:nvSpPr>
        <p:spPr/>
        <p:txBody>
          <a:bodyPr/>
          <a:lstStyle/>
          <a:p>
            <a:fld id="{BF8DEA28-E1EF-42CC-A3B3-97D9A02B3CB1}" type="datetimeFigureOut">
              <a:rPr kumimoji="1" lang="ja-JP" altLang="en-US" smtClean="0"/>
              <a:t>2025/8/6</a:t>
            </a:fld>
            <a:endParaRPr kumimoji="1" lang="ja-JP" altLang="en-US"/>
          </a:p>
        </p:txBody>
      </p:sp>
      <p:sp>
        <p:nvSpPr>
          <p:cNvPr id="6" name="フッター プレースホルダー 5">
            <a:extLst>
              <a:ext uri="{FF2B5EF4-FFF2-40B4-BE49-F238E27FC236}">
                <a16:creationId xmlns:a16="http://schemas.microsoft.com/office/drawing/2014/main" id="{5052D734-67BD-C0A7-341E-874E158583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A8E9E89-478C-E971-E860-ED7A431CC33C}"/>
              </a:ext>
            </a:extLst>
          </p:cNvPr>
          <p:cNvSpPr>
            <a:spLocks noGrp="1"/>
          </p:cNvSpPr>
          <p:nvPr>
            <p:ph type="sldNum" sz="quarter" idx="12"/>
          </p:nvPr>
        </p:nvSpPr>
        <p:spPr/>
        <p:txBody>
          <a:body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320964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131312C-3A0A-437D-ED71-431186FBB0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DEDD115-511F-34F8-46B2-50FC710925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3E07FDD-43F9-DF22-AA99-403F5E8C57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8DEA28-E1EF-42CC-A3B3-97D9A02B3CB1}" type="datetimeFigureOut">
              <a:rPr kumimoji="1" lang="ja-JP" altLang="en-US" smtClean="0"/>
              <a:t>2025/8/6</a:t>
            </a:fld>
            <a:endParaRPr kumimoji="1" lang="ja-JP" altLang="en-US"/>
          </a:p>
        </p:txBody>
      </p:sp>
      <p:sp>
        <p:nvSpPr>
          <p:cNvPr id="5" name="フッター プレースホルダー 4">
            <a:extLst>
              <a:ext uri="{FF2B5EF4-FFF2-40B4-BE49-F238E27FC236}">
                <a16:creationId xmlns:a16="http://schemas.microsoft.com/office/drawing/2014/main" id="{D757FF0A-76C4-E6A2-2E67-D097628BA3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09CC25E-9B87-A1F2-21B2-98F8C5CF4E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EFF26A-C0CD-480B-A431-EF8566B6950D}" type="slidenum">
              <a:rPr kumimoji="1" lang="ja-JP" altLang="en-US" smtClean="0"/>
              <a:t>‹#›</a:t>
            </a:fld>
            <a:endParaRPr kumimoji="1" lang="ja-JP" altLang="en-US"/>
          </a:p>
        </p:txBody>
      </p:sp>
    </p:spTree>
    <p:extLst>
      <p:ext uri="{BB962C8B-B14F-4D97-AF65-F5344CB8AC3E}">
        <p14:creationId xmlns:p14="http://schemas.microsoft.com/office/powerpoint/2010/main" val="1729743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D19074-6777-73D4-6796-47253A3D55AD}"/>
              </a:ext>
            </a:extLst>
          </p:cNvPr>
          <p:cNvSpPr>
            <a:spLocks noGrp="1"/>
          </p:cNvSpPr>
          <p:nvPr>
            <p:ph type="ctrTitle"/>
          </p:nvPr>
        </p:nvSpPr>
        <p:spPr>
          <a:xfrm>
            <a:off x="95693" y="233917"/>
            <a:ext cx="12014791" cy="706432"/>
          </a:xfrm>
          <a:solidFill>
            <a:schemeClr val="tx2">
              <a:lumMod val="10000"/>
              <a:lumOff val="90000"/>
            </a:schemeClr>
          </a:solidFill>
        </p:spPr>
        <p:txBody>
          <a:bodyPr>
            <a:normAutofit/>
          </a:bodyPr>
          <a:lstStyle/>
          <a:p>
            <a:r>
              <a:rPr kumimoji="1" lang="ja-JP" altLang="en-US" sz="2200" dirty="0">
                <a:latin typeface="HGS創英角ﾎﾟｯﾌﾟ体" panose="040B0A00000000000000" pitchFamily="50" charset="-128"/>
                <a:ea typeface="HGS創英角ﾎﾟｯﾌﾟ体" panose="040B0A00000000000000" pitchFamily="50" charset="-128"/>
              </a:rPr>
              <a:t>「</a:t>
            </a:r>
            <a:r>
              <a:rPr lang="ja-JP" altLang="en-US" sz="2200" dirty="0">
                <a:latin typeface="HGS創英角ﾎﾟｯﾌﾟ体" panose="040B0A00000000000000" pitchFamily="50" charset="-128"/>
                <a:ea typeface="HGS創英角ﾎﾟｯﾌﾟ体" panose="040B0A00000000000000" pitchFamily="50" charset="-128"/>
              </a:rPr>
              <a:t>農振除外・農地転用許可」を申請する前に「地域計画」に含まれる農地かご確認ください</a:t>
            </a:r>
            <a:r>
              <a:rPr lang="en-US" altLang="ja-JP" sz="2400" dirty="0">
                <a:latin typeface="HGS創英角ﾎﾟｯﾌﾟ体" panose="040B0A00000000000000" pitchFamily="50" charset="-128"/>
                <a:ea typeface="HGS創英角ﾎﾟｯﾌﾟ体" panose="040B0A00000000000000" pitchFamily="50" charset="-128"/>
              </a:rPr>
              <a:t>‼</a:t>
            </a:r>
            <a:endParaRPr kumimoji="1" lang="ja-JP" altLang="en-US" sz="2400" dirty="0">
              <a:latin typeface="HGS創英角ﾎﾟｯﾌﾟ体" panose="040B0A00000000000000" pitchFamily="50" charset="-128"/>
              <a:ea typeface="HGS創英角ﾎﾟｯﾌﾟ体" panose="040B0A00000000000000" pitchFamily="50" charset="-128"/>
            </a:endParaRPr>
          </a:p>
        </p:txBody>
      </p:sp>
      <p:sp>
        <p:nvSpPr>
          <p:cNvPr id="3" name="字幕 2">
            <a:extLst>
              <a:ext uri="{FF2B5EF4-FFF2-40B4-BE49-F238E27FC236}">
                <a16:creationId xmlns:a16="http://schemas.microsoft.com/office/drawing/2014/main" id="{D058D631-6943-7B90-C06D-1DEFEE315FA4}"/>
              </a:ext>
            </a:extLst>
          </p:cNvPr>
          <p:cNvSpPr>
            <a:spLocks noGrp="1"/>
          </p:cNvSpPr>
          <p:nvPr>
            <p:ph type="subTitle" idx="1"/>
          </p:nvPr>
        </p:nvSpPr>
        <p:spPr>
          <a:xfrm>
            <a:off x="499731" y="1023881"/>
            <a:ext cx="11366204" cy="1916853"/>
          </a:xfrm>
        </p:spPr>
        <p:txBody>
          <a:bodyPr>
            <a:normAutofit/>
          </a:bodyPr>
          <a:lstStyle/>
          <a:p>
            <a:pPr algn="l"/>
            <a:r>
              <a:rPr kumimoji="1" lang="ja-JP" altLang="en-US" dirty="0">
                <a:latin typeface="HG丸ｺﾞｼｯｸM-PRO" panose="020F0600000000000000" pitchFamily="50" charset="-128"/>
                <a:ea typeface="HG丸ｺﾞｼｯｸM-PRO" panose="020F0600000000000000" pitchFamily="50" charset="-128"/>
              </a:rPr>
              <a:t>　 </a:t>
            </a:r>
            <a:r>
              <a:rPr kumimoji="1" lang="ja-JP" altLang="en-US" sz="1600" dirty="0">
                <a:latin typeface="HG丸ｺﾞｼｯｸM-PRO" panose="020F0600000000000000" pitchFamily="50" charset="-128"/>
                <a:ea typeface="HG丸ｺﾞｼｯｸM-PRO" panose="020F0600000000000000" pitchFamily="50" charset="-128"/>
              </a:rPr>
              <a:t>農業経営基盤強化促進法が改正されたことにより、本町でも、令和７年３月</a:t>
            </a:r>
            <a:r>
              <a:rPr kumimoji="1" lang="en-US" altLang="ja-JP" sz="1600" dirty="0">
                <a:latin typeface="HG丸ｺﾞｼｯｸM-PRO" panose="020F0600000000000000" pitchFamily="50" charset="-128"/>
                <a:ea typeface="HG丸ｺﾞｼｯｸM-PRO" panose="020F0600000000000000" pitchFamily="50" charset="-128"/>
              </a:rPr>
              <a:t>31</a:t>
            </a:r>
            <a:r>
              <a:rPr kumimoji="1" lang="ja-JP" altLang="en-US" sz="1600" dirty="0">
                <a:latin typeface="HG丸ｺﾞｼｯｸM-PRO" panose="020F0600000000000000" pitchFamily="50" charset="-128"/>
                <a:ea typeface="HG丸ｺﾞｼｯｸM-PRO" panose="020F0600000000000000" pitchFamily="50" charset="-128"/>
              </a:rPr>
              <a:t>日に地域計画を</a:t>
            </a:r>
            <a:r>
              <a:rPr lang="ja-JP" altLang="en-US" sz="1600" dirty="0">
                <a:latin typeface="HG丸ｺﾞｼｯｸM-PRO" panose="020F0600000000000000" pitchFamily="50" charset="-128"/>
                <a:ea typeface="HG丸ｺﾞｼｯｸM-PRO" panose="020F0600000000000000" pitchFamily="50" charset="-128"/>
              </a:rPr>
              <a:t>策定しました。</a:t>
            </a:r>
            <a:endParaRPr lang="en-US" altLang="ja-JP" sz="1600" dirty="0">
              <a:latin typeface="HG丸ｺﾞｼｯｸM-PRO" panose="020F0600000000000000" pitchFamily="50" charset="-128"/>
              <a:ea typeface="HG丸ｺﾞｼｯｸM-PRO" panose="020F0600000000000000" pitchFamily="50" charset="-128"/>
            </a:endParaRPr>
          </a:p>
          <a:p>
            <a:pPr algn="l"/>
            <a:r>
              <a:rPr lang="ja-JP" altLang="en-US" sz="1600" dirty="0">
                <a:latin typeface="HG丸ｺﾞｼｯｸM-PRO" panose="020F0600000000000000" pitchFamily="50" charset="-128"/>
                <a:ea typeface="HG丸ｺﾞｼｯｸM-PRO" panose="020F0600000000000000" pitchFamily="50" charset="-128"/>
              </a:rPr>
              <a:t>　　地域計画が策定されたことにより、「農振除外・農地転用許可」の手続きが一部変わります。</a:t>
            </a:r>
            <a:endParaRPr lang="en-US" altLang="ja-JP" sz="1600" dirty="0">
              <a:latin typeface="HG丸ｺﾞｼｯｸM-PRO" panose="020F0600000000000000" pitchFamily="50" charset="-128"/>
              <a:ea typeface="HG丸ｺﾞｼｯｸM-PRO" panose="020F0600000000000000" pitchFamily="50" charset="-128"/>
            </a:endParaRPr>
          </a:p>
          <a:p>
            <a:pPr algn="l"/>
            <a:r>
              <a:rPr kumimoji="1" lang="ja-JP" altLang="en-US" sz="1600" dirty="0">
                <a:latin typeface="HG丸ｺﾞｼｯｸM-PRO" panose="020F0600000000000000" pitchFamily="50" charset="-128"/>
                <a:ea typeface="HG丸ｺﾞｼｯｸM-PRO" panose="020F0600000000000000" pitchFamily="50" charset="-128"/>
              </a:rPr>
              <a:t>　　農振除外及び農地転用許可申請をする前に</a:t>
            </a:r>
            <a:r>
              <a:rPr lang="ja-JP" altLang="en-US" sz="1600" dirty="0">
                <a:latin typeface="HG丸ｺﾞｼｯｸM-PRO" panose="020F0600000000000000" pitchFamily="50" charset="-128"/>
                <a:ea typeface="HG丸ｺﾞｼｯｸM-PRO" panose="020F0600000000000000" pitchFamily="50" charset="-128"/>
              </a:rPr>
              <a:t>、対象農地が「地域計画」に含まれる場合は、</a:t>
            </a:r>
            <a:r>
              <a:rPr kumimoji="1" lang="ja-JP" altLang="en-US" sz="1600" dirty="0">
                <a:latin typeface="HG丸ｺﾞｼｯｸM-PRO" panose="020F0600000000000000" pitchFamily="50" charset="-128"/>
                <a:ea typeface="HG丸ｺﾞｼｯｸM-PRO" panose="020F0600000000000000" pitchFamily="50" charset="-128"/>
              </a:rPr>
              <a:t>事前に地域計画の変更を</a:t>
            </a:r>
            <a:endParaRPr kumimoji="1" lang="en-US" altLang="ja-JP" sz="1600" dirty="0">
              <a:latin typeface="HG丸ｺﾞｼｯｸM-PRO" panose="020F0600000000000000" pitchFamily="50" charset="-128"/>
              <a:ea typeface="HG丸ｺﾞｼｯｸM-PRO" panose="020F0600000000000000" pitchFamily="50" charset="-128"/>
            </a:endParaRPr>
          </a:p>
          <a:p>
            <a:pPr algn="l"/>
            <a:r>
              <a:rPr lang="ja-JP" altLang="en-US" sz="1600" dirty="0">
                <a:latin typeface="HG丸ｺﾞｼｯｸM-PRO" panose="020F0600000000000000" pitchFamily="50" charset="-128"/>
                <a:ea typeface="HG丸ｺﾞｼｯｸM-PRO" panose="020F0600000000000000" pitchFamily="50" charset="-128"/>
              </a:rPr>
              <a:t>　おこない、地域計画の</a:t>
            </a:r>
            <a:r>
              <a:rPr kumimoji="1" lang="ja-JP" altLang="en-US" sz="1600" dirty="0">
                <a:latin typeface="HG丸ｺﾞｼｯｸM-PRO" panose="020F0600000000000000" pitchFamily="50" charset="-128"/>
                <a:ea typeface="HG丸ｺﾞｼｯｸM-PRO" panose="020F0600000000000000" pitchFamily="50" charset="-128"/>
              </a:rPr>
              <a:t>区域から除く必要があります。</a:t>
            </a:r>
            <a:endParaRPr kumimoji="1" lang="en-US" altLang="ja-JP" sz="1600" dirty="0">
              <a:latin typeface="HG丸ｺﾞｼｯｸM-PRO" panose="020F0600000000000000" pitchFamily="50" charset="-128"/>
              <a:ea typeface="HG丸ｺﾞｼｯｸM-PRO" panose="020F0600000000000000" pitchFamily="50" charset="-128"/>
            </a:endParaRPr>
          </a:p>
          <a:p>
            <a:pPr algn="l"/>
            <a:r>
              <a:rPr lang="ja-JP" altLang="en-US" sz="1600" dirty="0">
                <a:latin typeface="HG丸ｺﾞｼｯｸM-PRO" panose="020F0600000000000000" pitchFamily="50" charset="-128"/>
                <a:ea typeface="HG丸ｺﾞｼｯｸM-PRO" panose="020F0600000000000000" pitchFamily="50" charset="-128"/>
              </a:rPr>
              <a:t>   　</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仮設工作物の設置、その他一時的な利用に供することを目的とした農地転用等を除きます。</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 name="タイトル 1">
            <a:extLst>
              <a:ext uri="{FF2B5EF4-FFF2-40B4-BE49-F238E27FC236}">
                <a16:creationId xmlns:a16="http://schemas.microsoft.com/office/drawing/2014/main" id="{50D904C8-2F79-6467-EB26-1E0387CCF06C}"/>
              </a:ext>
            </a:extLst>
          </p:cNvPr>
          <p:cNvSpPr txBox="1">
            <a:spLocks/>
          </p:cNvSpPr>
          <p:nvPr/>
        </p:nvSpPr>
        <p:spPr>
          <a:xfrm>
            <a:off x="532151" y="2940734"/>
            <a:ext cx="11089757" cy="1759874"/>
          </a:xfrm>
          <a:prstGeom prst="rect">
            <a:avLst/>
          </a:prstGeom>
          <a:solidFill>
            <a:srgbClr val="FFFF00"/>
          </a:solidFill>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sz="2000" dirty="0">
              <a:latin typeface="HGS創英角ﾎﾟｯﾌﾟ体" panose="040B0A00000000000000" pitchFamily="50" charset="-128"/>
              <a:ea typeface="HGS創英角ﾎﾟｯﾌﾟ体" panose="040B0A00000000000000" pitchFamily="50" charset="-128"/>
            </a:endParaRPr>
          </a:p>
        </p:txBody>
      </p:sp>
      <p:sp>
        <p:nvSpPr>
          <p:cNvPr id="5" name="タイトル 1">
            <a:extLst>
              <a:ext uri="{FF2B5EF4-FFF2-40B4-BE49-F238E27FC236}">
                <a16:creationId xmlns:a16="http://schemas.microsoft.com/office/drawing/2014/main" id="{E01C58CA-4B8B-3C24-CB7C-BFEE72F24B89}"/>
              </a:ext>
            </a:extLst>
          </p:cNvPr>
          <p:cNvSpPr txBox="1">
            <a:spLocks/>
          </p:cNvSpPr>
          <p:nvPr/>
        </p:nvSpPr>
        <p:spPr>
          <a:xfrm>
            <a:off x="499732" y="4797208"/>
            <a:ext cx="7483040" cy="1759874"/>
          </a:xfrm>
          <a:prstGeom prst="rect">
            <a:avLst/>
          </a:prstGeom>
          <a:solidFill>
            <a:schemeClr val="accent3">
              <a:lumMod val="20000"/>
              <a:lumOff val="80000"/>
            </a:schemeClr>
          </a:solidFill>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sz="2000" dirty="0">
              <a:latin typeface="HGS創英角ﾎﾟｯﾌﾟ体" panose="040B0A00000000000000" pitchFamily="50" charset="-128"/>
              <a:ea typeface="HGS創英角ﾎﾟｯﾌﾟ体" panose="040B0A00000000000000" pitchFamily="50" charset="-128"/>
            </a:endParaRPr>
          </a:p>
        </p:txBody>
      </p:sp>
      <p:sp>
        <p:nvSpPr>
          <p:cNvPr id="6" name="矢印: 山形 5">
            <a:extLst>
              <a:ext uri="{FF2B5EF4-FFF2-40B4-BE49-F238E27FC236}">
                <a16:creationId xmlns:a16="http://schemas.microsoft.com/office/drawing/2014/main" id="{EA4DD71D-927F-AB91-D30C-939BC4B0CEAA}"/>
              </a:ext>
            </a:extLst>
          </p:cNvPr>
          <p:cNvSpPr/>
          <p:nvPr/>
        </p:nvSpPr>
        <p:spPr>
          <a:xfrm>
            <a:off x="1186947" y="3605893"/>
            <a:ext cx="3404063" cy="829339"/>
          </a:xfrm>
          <a:prstGeom prst="chevron">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0" name="テキスト ボックス 9">
            <a:extLst>
              <a:ext uri="{FF2B5EF4-FFF2-40B4-BE49-F238E27FC236}">
                <a16:creationId xmlns:a16="http://schemas.microsoft.com/office/drawing/2014/main" id="{34C644D6-81C5-E730-5377-2E6A6A385B78}"/>
              </a:ext>
            </a:extLst>
          </p:cNvPr>
          <p:cNvSpPr txBox="1"/>
          <p:nvPr/>
        </p:nvSpPr>
        <p:spPr>
          <a:xfrm>
            <a:off x="2048722" y="3791780"/>
            <a:ext cx="1924493"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地域計画変更</a:t>
            </a:r>
          </a:p>
        </p:txBody>
      </p:sp>
      <p:sp>
        <p:nvSpPr>
          <p:cNvPr id="11" name="矢印: 山形 10">
            <a:extLst>
              <a:ext uri="{FF2B5EF4-FFF2-40B4-BE49-F238E27FC236}">
                <a16:creationId xmlns:a16="http://schemas.microsoft.com/office/drawing/2014/main" id="{D787385F-D11A-D957-0CB4-11F31490B2A8}"/>
              </a:ext>
            </a:extLst>
          </p:cNvPr>
          <p:cNvSpPr/>
          <p:nvPr/>
        </p:nvSpPr>
        <p:spPr>
          <a:xfrm>
            <a:off x="4785950" y="3581395"/>
            <a:ext cx="3076226" cy="829339"/>
          </a:xfrm>
          <a:prstGeom prst="chevron">
            <a:avLst/>
          </a:prstGeom>
          <a:solidFill>
            <a:schemeClr val="accent3">
              <a:lumMod val="40000"/>
              <a:lumOff val="6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2" name="矢印: 山形 11">
            <a:extLst>
              <a:ext uri="{FF2B5EF4-FFF2-40B4-BE49-F238E27FC236}">
                <a16:creationId xmlns:a16="http://schemas.microsoft.com/office/drawing/2014/main" id="{A9ACC97D-DA30-9CF6-B398-07ED5D98BA2F}"/>
              </a:ext>
            </a:extLst>
          </p:cNvPr>
          <p:cNvSpPr/>
          <p:nvPr/>
        </p:nvSpPr>
        <p:spPr>
          <a:xfrm>
            <a:off x="7982772" y="3605893"/>
            <a:ext cx="3010658" cy="829339"/>
          </a:xfrm>
          <a:prstGeom prst="chevron">
            <a:avLst/>
          </a:prstGeom>
          <a:solidFill>
            <a:srgbClr val="FED2FC"/>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3" name="テキスト ボックス 12">
            <a:extLst>
              <a:ext uri="{FF2B5EF4-FFF2-40B4-BE49-F238E27FC236}">
                <a16:creationId xmlns:a16="http://schemas.microsoft.com/office/drawing/2014/main" id="{E4439C4E-D979-784E-CF32-CC778713B8A2}"/>
              </a:ext>
            </a:extLst>
          </p:cNvPr>
          <p:cNvSpPr txBox="1"/>
          <p:nvPr/>
        </p:nvSpPr>
        <p:spPr>
          <a:xfrm>
            <a:off x="5756738" y="3791778"/>
            <a:ext cx="1773568" cy="369334"/>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農振除外</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93C40D0A-B67C-5A24-E1D5-A902C8AC0B49}"/>
              </a:ext>
            </a:extLst>
          </p:cNvPr>
          <p:cNvSpPr txBox="1"/>
          <p:nvPr/>
        </p:nvSpPr>
        <p:spPr>
          <a:xfrm>
            <a:off x="8967907" y="3845718"/>
            <a:ext cx="1490362" cy="369332"/>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農地転用</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5" name="矢印: 山形 14">
            <a:extLst>
              <a:ext uri="{FF2B5EF4-FFF2-40B4-BE49-F238E27FC236}">
                <a16:creationId xmlns:a16="http://schemas.microsoft.com/office/drawing/2014/main" id="{D6EB9622-5907-D5B9-AD4A-6148D91D90F8}"/>
              </a:ext>
            </a:extLst>
          </p:cNvPr>
          <p:cNvSpPr/>
          <p:nvPr/>
        </p:nvSpPr>
        <p:spPr>
          <a:xfrm>
            <a:off x="1254569" y="5488275"/>
            <a:ext cx="3268818" cy="829339"/>
          </a:xfrm>
          <a:prstGeom prst="chevron">
            <a:avLst/>
          </a:prstGeom>
          <a:solidFill>
            <a:schemeClr val="accent1">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6" name="テキスト ボックス 15">
            <a:extLst>
              <a:ext uri="{FF2B5EF4-FFF2-40B4-BE49-F238E27FC236}">
                <a16:creationId xmlns:a16="http://schemas.microsoft.com/office/drawing/2014/main" id="{4DDDBF62-5BB1-E7DE-BECC-6342749A5454}"/>
              </a:ext>
            </a:extLst>
          </p:cNvPr>
          <p:cNvSpPr txBox="1"/>
          <p:nvPr/>
        </p:nvSpPr>
        <p:spPr>
          <a:xfrm>
            <a:off x="2134093" y="5718278"/>
            <a:ext cx="1924493"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地域計画変更</a:t>
            </a:r>
          </a:p>
        </p:txBody>
      </p:sp>
      <p:sp>
        <p:nvSpPr>
          <p:cNvPr id="17" name="矢印: 山形 16">
            <a:extLst>
              <a:ext uri="{FF2B5EF4-FFF2-40B4-BE49-F238E27FC236}">
                <a16:creationId xmlns:a16="http://schemas.microsoft.com/office/drawing/2014/main" id="{0485746A-9FC3-E846-072D-12ADD6F0D5DE}"/>
              </a:ext>
            </a:extLst>
          </p:cNvPr>
          <p:cNvSpPr/>
          <p:nvPr/>
        </p:nvSpPr>
        <p:spPr>
          <a:xfrm>
            <a:off x="4706419" y="5451144"/>
            <a:ext cx="3010658" cy="829339"/>
          </a:xfrm>
          <a:prstGeom prst="chevron">
            <a:avLst/>
          </a:prstGeom>
          <a:solidFill>
            <a:srgbClr val="FED2FC"/>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18" name="テキスト ボックス 17">
            <a:extLst>
              <a:ext uri="{FF2B5EF4-FFF2-40B4-BE49-F238E27FC236}">
                <a16:creationId xmlns:a16="http://schemas.microsoft.com/office/drawing/2014/main" id="{9DB3D7FB-B444-5F03-EE4D-ACB777DF14A2}"/>
              </a:ext>
            </a:extLst>
          </p:cNvPr>
          <p:cNvSpPr txBox="1"/>
          <p:nvPr/>
        </p:nvSpPr>
        <p:spPr>
          <a:xfrm>
            <a:off x="5578882" y="5661561"/>
            <a:ext cx="1490362" cy="369332"/>
          </a:xfrm>
          <a:prstGeom prst="rect">
            <a:avLst/>
          </a:prstGeom>
          <a:solidFill>
            <a:srgbClr val="FED2FC"/>
          </a:solid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農地転用</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C10979A1-627E-BB95-8961-3C45D9EB770D}"/>
              </a:ext>
            </a:extLst>
          </p:cNvPr>
          <p:cNvSpPr txBox="1"/>
          <p:nvPr/>
        </p:nvSpPr>
        <p:spPr>
          <a:xfrm>
            <a:off x="746103" y="3104892"/>
            <a:ext cx="3227112" cy="369332"/>
          </a:xfrm>
          <a:prstGeom prst="rect">
            <a:avLst/>
          </a:prstGeom>
          <a:noFill/>
        </p:spPr>
        <p:txBody>
          <a:bodyPr wrap="square" rtlCol="0">
            <a:spAutoFit/>
          </a:bodyPr>
          <a:lstStyle/>
          <a:p>
            <a:r>
              <a:rPr lang="en-US" altLang="ja-JP" dirty="0"/>
              <a:t> 【</a:t>
            </a:r>
            <a:r>
              <a:rPr lang="ja-JP" altLang="en-US" b="1" dirty="0">
                <a:latin typeface="HGP創英角ﾎﾟｯﾌﾟ体" panose="040B0A00000000000000" pitchFamily="50" charset="-128"/>
                <a:ea typeface="HGP創英角ﾎﾟｯﾌﾟ体" panose="040B0A00000000000000" pitchFamily="50" charset="-128"/>
              </a:rPr>
              <a:t>農用地区域の場合</a:t>
            </a:r>
            <a:r>
              <a:rPr lang="en-US" altLang="ja-JP" dirty="0"/>
              <a:t>】</a:t>
            </a:r>
            <a:endParaRPr kumimoji="1" lang="ja-JP" altLang="en-US" dirty="0"/>
          </a:p>
        </p:txBody>
      </p:sp>
      <p:sp>
        <p:nvSpPr>
          <p:cNvPr id="8" name="テキスト ボックス 7">
            <a:extLst>
              <a:ext uri="{FF2B5EF4-FFF2-40B4-BE49-F238E27FC236}">
                <a16:creationId xmlns:a16="http://schemas.microsoft.com/office/drawing/2014/main" id="{58D5E511-ECFF-0859-C92A-B6394AFEFA37}"/>
              </a:ext>
            </a:extLst>
          </p:cNvPr>
          <p:cNvSpPr txBox="1"/>
          <p:nvPr/>
        </p:nvSpPr>
        <p:spPr>
          <a:xfrm>
            <a:off x="746103" y="4929717"/>
            <a:ext cx="3041034" cy="369332"/>
          </a:xfrm>
          <a:prstGeom prst="rect">
            <a:avLst/>
          </a:prstGeom>
          <a:noFill/>
        </p:spPr>
        <p:txBody>
          <a:bodyPr wrap="square" rtlCol="0">
            <a:spAutoFit/>
          </a:bodyPr>
          <a:lstStyle/>
          <a:p>
            <a:r>
              <a:rPr lang="en-US" altLang="ja-JP" dirty="0"/>
              <a:t> 【</a:t>
            </a:r>
            <a:r>
              <a:rPr lang="ja-JP" altLang="en-US" b="1" dirty="0">
                <a:latin typeface="HGP創英角ﾎﾟｯﾌﾟ体" panose="040B0A00000000000000" pitchFamily="50" charset="-128"/>
                <a:ea typeface="HGP創英角ﾎﾟｯﾌﾟ体" panose="040B0A00000000000000" pitchFamily="50" charset="-128"/>
              </a:rPr>
              <a:t>農用地区域外の場合</a:t>
            </a:r>
            <a:r>
              <a:rPr lang="en-US" altLang="ja-JP" dirty="0"/>
              <a:t>】</a:t>
            </a:r>
            <a:endParaRPr kumimoji="1" lang="ja-JP" altLang="en-US" dirty="0"/>
          </a:p>
        </p:txBody>
      </p:sp>
      <p:sp>
        <p:nvSpPr>
          <p:cNvPr id="9" name="テキスト ボックス 8">
            <a:extLst>
              <a:ext uri="{FF2B5EF4-FFF2-40B4-BE49-F238E27FC236}">
                <a16:creationId xmlns:a16="http://schemas.microsoft.com/office/drawing/2014/main" id="{42AE1D01-BCC7-7449-BEF1-BFCD97C06DB3}"/>
              </a:ext>
            </a:extLst>
          </p:cNvPr>
          <p:cNvSpPr txBox="1"/>
          <p:nvPr/>
        </p:nvSpPr>
        <p:spPr>
          <a:xfrm>
            <a:off x="8165804" y="5191586"/>
            <a:ext cx="3700131" cy="954107"/>
          </a:xfrm>
          <a:prstGeom prst="rect">
            <a:avLst/>
          </a:prstGeom>
          <a:noFill/>
        </p:spPr>
        <p:txBody>
          <a:bodyPr wrap="square" rtlCol="0">
            <a:spAutoFit/>
          </a:bodyPr>
          <a:lstStyle/>
          <a:p>
            <a:r>
              <a:rPr lang="en-US" altLang="ja-JP" sz="1400" dirty="0"/>
              <a:t>【</a:t>
            </a:r>
            <a:r>
              <a:rPr kumimoji="1" lang="ja-JP" altLang="en-US" sz="1400" dirty="0">
                <a:latin typeface="HG丸ｺﾞｼｯｸM-PRO" panose="020F0600000000000000" pitchFamily="50" charset="-128"/>
                <a:ea typeface="HG丸ｺﾞｼｯｸM-PRO" panose="020F0600000000000000" pitchFamily="50" charset="-128"/>
              </a:rPr>
              <a:t>お問合せ先</a:t>
            </a:r>
            <a:r>
              <a:rPr kumimoji="1" lang="en-US" altLang="ja-JP" sz="1400" dirty="0">
                <a:latin typeface="HG丸ｺﾞｼｯｸM-PRO" panose="020F0600000000000000" pitchFamily="50" charset="-128"/>
                <a:ea typeface="HG丸ｺﾞｼｯｸM-PRO" panose="020F0600000000000000" pitchFamily="50" charset="-128"/>
              </a:rPr>
              <a:t>】</a:t>
            </a:r>
          </a:p>
          <a:p>
            <a:r>
              <a:rPr lang="ja-JP" altLang="en-US" sz="1400" dirty="0">
                <a:latin typeface="HG丸ｺﾞｼｯｸM-PRO" panose="020F0600000000000000" pitchFamily="50" charset="-128"/>
                <a:ea typeface="HG丸ｺﾞｼｯｸM-PRO" panose="020F0600000000000000" pitchFamily="50" charset="-128"/>
              </a:rPr>
              <a:t>　新富町役場</a:t>
            </a:r>
            <a:endParaRPr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農地管理課　</a:t>
            </a:r>
            <a:r>
              <a:rPr kumimoji="1" lang="en-US" altLang="ja-JP" sz="1400" dirty="0">
                <a:latin typeface="HG丸ｺﾞｼｯｸM-PRO" panose="020F0600000000000000" pitchFamily="50" charset="-128"/>
                <a:ea typeface="HG丸ｺﾞｼｯｸM-PRO" panose="020F0600000000000000" pitchFamily="50" charset="-128"/>
              </a:rPr>
              <a:t>0983-33-6038</a:t>
            </a:r>
          </a:p>
          <a:p>
            <a:r>
              <a:rPr lang="ja-JP" altLang="en-US" sz="1400" dirty="0">
                <a:latin typeface="HG丸ｺﾞｼｯｸM-PRO" panose="020F0600000000000000" pitchFamily="50" charset="-128"/>
                <a:ea typeface="HG丸ｺﾞｼｯｸM-PRO" panose="020F0600000000000000" pitchFamily="50" charset="-128"/>
              </a:rPr>
              <a:t>　農業委員会　</a:t>
            </a:r>
            <a:r>
              <a:rPr lang="en-US" altLang="ja-JP" sz="1400" dirty="0">
                <a:latin typeface="HG丸ｺﾞｼｯｸM-PRO" panose="020F0600000000000000" pitchFamily="50" charset="-128"/>
                <a:ea typeface="HG丸ｺﾞｼｯｸM-PRO" panose="020F0600000000000000" pitchFamily="50" charset="-128"/>
              </a:rPr>
              <a:t>0983-33-6043</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19" name="テキスト ボックス 18">
            <a:extLst>
              <a:ext uri="{FF2B5EF4-FFF2-40B4-BE49-F238E27FC236}">
                <a16:creationId xmlns:a16="http://schemas.microsoft.com/office/drawing/2014/main" id="{8261504C-A61B-FB96-6C27-FE3E371E984C}"/>
              </a:ext>
            </a:extLst>
          </p:cNvPr>
          <p:cNvSpPr txBox="1"/>
          <p:nvPr/>
        </p:nvSpPr>
        <p:spPr>
          <a:xfrm>
            <a:off x="8165804" y="4904595"/>
            <a:ext cx="3280093" cy="1627365"/>
          </a:xfrm>
          <a:prstGeom prst="rect">
            <a:avLst/>
          </a:prstGeom>
          <a:noFill/>
          <a:ln w="19050">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16535003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TotalTime>
  <Words>183</Words>
  <Application>Microsoft Office PowerPoint</Application>
  <PresentationFormat>ワイド画面</PresentationFormat>
  <Paragraphs>17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HGS創英角ﾎﾟｯﾌﾟ体</vt:lpstr>
      <vt:lpstr>HG丸ｺﾞｼｯｸM-PRO</vt:lpstr>
      <vt:lpstr>游ゴシック</vt:lpstr>
      <vt:lpstr>游ゴシック Light</vt:lpstr>
      <vt:lpstr>Arial</vt:lpstr>
      <vt:lpstr>Office テーマ</vt:lpstr>
      <vt:lpstr>「農振除外・農地転用許可」を申請する前に「地域計画」に含まれる農地かご確認ください‼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高山　直美</dc:creator>
  <cp:lastModifiedBy>高山　直美</cp:lastModifiedBy>
  <cp:revision>9</cp:revision>
  <cp:lastPrinted>2025-08-06T03:10:18Z</cp:lastPrinted>
  <dcterms:created xsi:type="dcterms:W3CDTF">2025-08-01T02:19:26Z</dcterms:created>
  <dcterms:modified xsi:type="dcterms:W3CDTF">2025-08-06T06:54:44Z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2025-08-01T02:56:03Z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72b6c80d-101d-4215-9478-a81a54b809ec</vt:lpwstr>
  </property>
  <property fmtid="{D5CDD505-2E9C-101B-9397-08002B2CF9AE}" pid="7" name="MSIP_Label_defa4170-0d19-0005-0004-bc88714345d2_ActionId">
    <vt:lpwstr>7c287177-ec64-4d18-87e0-54ff690030ca</vt:lpwstr>
  </property>
  <property fmtid="{D5CDD505-2E9C-101B-9397-08002B2CF9AE}" pid="8" name="MSIP_Label_defa4170-0d19-0005-0004-bc88714345d2_ContentBits">
    <vt:lpwstr>0</vt:lpwstr>
  </property>
  <property fmtid="{D5CDD505-2E9C-101B-9397-08002B2CF9AE}" pid="9" name="MSIP_Label_defa4170-0d19-0005-0004-bc88714345d2_Tag">
    <vt:lpwstr>10, 3, 0, 1</vt:lpwstr>
  </property>
</Properties>
</file>